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67" r:id="rId11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éraar de Jong" initials="GdJ" lastIdx="1" clrIdx="0">
    <p:extLst>
      <p:ext uri="{19B8F6BF-5375-455C-9EA6-DF929625EA0E}">
        <p15:presenceInfo xmlns:p15="http://schemas.microsoft.com/office/powerpoint/2012/main" userId="Géraar de J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17T09:39:08.308" idx="1">
    <p:pos x="10" y="10"/>
    <p:text>https://www.youtube.com/watch?list=PLnhYR0hlMfjB5iIUpHZpEy2sU_dGLvfHC&amp;v=lJ2Xn_Yb9GE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008A8-5A77-4A92-A237-DD397F5587CE}" type="datetimeFigureOut">
              <a:rPr lang="nl-NL" smtClean="0"/>
              <a:t>17-1-2019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7AAFF-C14C-45E7-8468-3A4DECB159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740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hyperlink" Target="http://joule4jou.blogspot.com/2015/03/quest-3-swot-met-verwerking-van-feedbac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https://www.youtube.com/watch?list=PLnhYR0hlMfjB5iIUpHZpEy2sU_dGLvfHC&amp;v=lJ2Xn_Yb9GE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20D37-4F98-4D77-BD5B-1653A0293F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Marketing les </a:t>
            </a:r>
            <a:r>
              <a:rPr lang="nl-NL" dirty="0" smtClean="0"/>
              <a:t>5</a:t>
            </a:r>
            <a:br>
              <a:rPr lang="nl-NL" dirty="0" smtClean="0"/>
            </a:br>
            <a:r>
              <a:rPr lang="nl-NL" dirty="0" smtClean="0"/>
              <a:t>vervolg p1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C2DB78-0849-4B6D-9298-AF44D74823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Marktsegmentatie en een praktische oefening</a:t>
            </a:r>
          </a:p>
        </p:txBody>
      </p:sp>
    </p:spTree>
    <p:extLst>
      <p:ext uri="{BB962C8B-B14F-4D97-AF65-F5344CB8AC3E}">
        <p14:creationId xmlns:p14="http://schemas.microsoft.com/office/powerpoint/2010/main" val="10259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A7861-6612-4FFC-8876-7EEFFE5F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816746"/>
          </a:xfrm>
        </p:spPr>
        <p:txBody>
          <a:bodyPr>
            <a:normAutofit fontScale="90000"/>
          </a:bodyPr>
          <a:lstStyle/>
          <a:p>
            <a:r>
              <a:rPr lang="nl-NL" altLang="nl-NL" dirty="0"/>
              <a:t>Besteed aandacht aan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0D4E61A-B5D5-4170-A5CF-9592284BE84E}"/>
              </a:ext>
            </a:extLst>
          </p:cNvPr>
          <p:cNvSpPr txBox="1"/>
          <p:nvPr/>
        </p:nvSpPr>
        <p:spPr>
          <a:xfrm>
            <a:off x="381740" y="816747"/>
            <a:ext cx="10876276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3600" dirty="0"/>
              <a:t>Wensen / behoeften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3600" dirty="0"/>
              <a:t>Doelgroep / marktsegment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3600" dirty="0"/>
              <a:t>Visie / missie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3600" dirty="0"/>
              <a:t>Marketing Mix (4 P’s)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3600" dirty="0"/>
              <a:t>U.S.P. (Unique </a:t>
            </a:r>
            <a:r>
              <a:rPr lang="nl-NL" altLang="nl-NL" sz="3600" dirty="0" err="1"/>
              <a:t>Selling</a:t>
            </a:r>
            <a:r>
              <a:rPr lang="nl-NL" altLang="nl-NL" sz="3600" dirty="0"/>
              <a:t> </a:t>
            </a:r>
            <a:r>
              <a:rPr lang="nl-NL" altLang="nl-NL" sz="3600" dirty="0" err="1"/>
              <a:t>Proposition</a:t>
            </a:r>
            <a:r>
              <a:rPr lang="nl-NL" altLang="nl-NL" sz="3600" dirty="0"/>
              <a:t>)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3600" dirty="0"/>
              <a:t>Koopinspanning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3600" dirty="0"/>
              <a:t>Marktvorm / marktaandeel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3600" dirty="0"/>
              <a:t>Plaats in de product-levens-cyclus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3600" dirty="0"/>
              <a:t>Plaats in de Boston portfoliomatrix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3600" dirty="0"/>
              <a:t>teken een matrix en geef de plaats aan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3600" dirty="0"/>
              <a:t>Beïnvloedingsmomenten</a:t>
            </a:r>
          </a:p>
        </p:txBody>
      </p:sp>
    </p:spTree>
    <p:extLst>
      <p:ext uri="{BB962C8B-B14F-4D97-AF65-F5344CB8AC3E}">
        <p14:creationId xmlns:p14="http://schemas.microsoft.com/office/powerpoint/2010/main" val="24125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63999-4E7F-439A-ABD4-CA4BB63A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gaan we doen?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AE2C81F-6E30-4668-BAA1-62A7E21BC01C}"/>
              </a:ext>
            </a:extLst>
          </p:cNvPr>
          <p:cNvSpPr txBox="1"/>
          <p:nvPr/>
        </p:nvSpPr>
        <p:spPr>
          <a:xfrm>
            <a:off x="568170" y="1606861"/>
            <a:ext cx="94280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Huiswerk bespreken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Herhaling vorige </a:t>
            </a:r>
            <a:r>
              <a:rPr lang="nl-NL" dirty="0" smtClean="0"/>
              <a:t>lessen</a:t>
            </a:r>
            <a:endParaRPr lang="nl-NL" dirty="0"/>
          </a:p>
          <a:p>
            <a:pPr marL="400050" indent="-400050">
              <a:buFont typeface="+mj-lt"/>
              <a:buAutoNum type="romanLcPeriod"/>
            </a:pPr>
            <a:r>
              <a:rPr lang="nl-NL" dirty="0"/>
              <a:t>Koopinspanning</a:t>
            </a:r>
          </a:p>
          <a:p>
            <a:pPr marL="400050" indent="-400050">
              <a:buFont typeface="+mj-lt"/>
              <a:buAutoNum type="romanLcPeriod"/>
            </a:pPr>
            <a:r>
              <a:rPr lang="nl-NL" dirty="0"/>
              <a:t>Marktvormen</a:t>
            </a:r>
          </a:p>
          <a:p>
            <a:pPr marL="400050" indent="-400050">
              <a:buFont typeface="+mj-lt"/>
              <a:buAutoNum type="romanLcPeriod"/>
            </a:pPr>
            <a:r>
              <a:rPr lang="nl-NL" dirty="0"/>
              <a:t>Product-levens-cyclus</a:t>
            </a:r>
          </a:p>
          <a:p>
            <a:pPr marL="400050" indent="-400050">
              <a:buFont typeface="+mj-lt"/>
              <a:buAutoNum type="romanLcPeriod"/>
            </a:pPr>
            <a:endParaRPr lang="nl-NL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nl-NL" dirty="0" smtClean="0"/>
              <a:t>Nieuw theorie </a:t>
            </a:r>
            <a:r>
              <a:rPr lang="nl-NL" dirty="0" err="1"/>
              <a:t>Anshoff</a:t>
            </a:r>
            <a:endParaRPr lang="nl-NL" dirty="0"/>
          </a:p>
          <a:p>
            <a:pPr marL="400050" indent="-400050">
              <a:buFont typeface="Arial" panose="020B0604020202020204" pitchFamily="34" charset="0"/>
              <a:buChar char="•"/>
            </a:pPr>
            <a:endParaRPr lang="nl-NL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nl-NL" dirty="0"/>
              <a:t>Strategie herleiden; een praktische oefening</a:t>
            </a:r>
          </a:p>
          <a:p>
            <a:pPr marL="400050" indent="-400050">
              <a:buFont typeface="+mj-lt"/>
              <a:buAutoNum type="romanLcPeriod"/>
            </a:pPr>
            <a:endParaRPr lang="nl-NL" dirty="0"/>
          </a:p>
          <a:p>
            <a:pPr marL="400050" indent="-400050">
              <a:buFont typeface="Arial" panose="020B0604020202020204" pitchFamily="34" charset="0"/>
              <a:buChar char="•"/>
            </a:pPr>
            <a:endParaRPr lang="nl-NL" dirty="0"/>
          </a:p>
          <a:p>
            <a:pPr marL="400050" indent="-400050"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8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CD20215-E05A-48E1-9F31-4EB284C46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Koopinspanning</a:t>
            </a:r>
            <a:endParaRPr lang="nl-NL" altLang="nl-NL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106B6E0-C610-40AB-885F-B19E91AD4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752600"/>
            <a:ext cx="7620000" cy="4648200"/>
          </a:xfrm>
        </p:spPr>
        <p:txBody>
          <a:bodyPr/>
          <a:lstStyle/>
          <a:p>
            <a:pPr>
              <a:tabLst>
                <a:tab pos="7339013" algn="r"/>
              </a:tabLst>
            </a:pPr>
            <a:r>
              <a:rPr lang="en-US" altLang="nl-NL"/>
              <a:t>Impulsaankopen	</a:t>
            </a:r>
            <a:r>
              <a:rPr lang="en-US" altLang="nl-NL">
                <a:solidFill>
                  <a:schemeClr val="accent1"/>
                </a:solidFill>
              </a:rPr>
              <a:t>(unsought goods)</a:t>
            </a:r>
          </a:p>
          <a:p>
            <a:pPr>
              <a:tabLst>
                <a:tab pos="7339013" algn="r"/>
              </a:tabLst>
            </a:pPr>
            <a:r>
              <a:rPr lang="en-US" altLang="nl-NL"/>
              <a:t>Routineaankopen	 </a:t>
            </a:r>
            <a:r>
              <a:rPr lang="en-US" altLang="nl-NL">
                <a:solidFill>
                  <a:schemeClr val="accent1"/>
                </a:solidFill>
              </a:rPr>
              <a:t>(convenience goods)</a:t>
            </a:r>
          </a:p>
          <a:p>
            <a:pPr>
              <a:tabLst>
                <a:tab pos="7339013" algn="r"/>
              </a:tabLst>
            </a:pPr>
            <a:r>
              <a:rPr lang="en-US" altLang="nl-NL"/>
              <a:t>Zorgvuldige aankopen	 </a:t>
            </a:r>
            <a:r>
              <a:rPr lang="en-US" altLang="nl-NL">
                <a:solidFill>
                  <a:schemeClr val="accent1"/>
                </a:solidFill>
              </a:rPr>
              <a:t>(shopping goods)</a:t>
            </a:r>
          </a:p>
          <a:p>
            <a:pPr lvl="1">
              <a:tabLst>
                <a:tab pos="7339013" algn="r"/>
              </a:tabLst>
            </a:pPr>
            <a:r>
              <a:rPr lang="en-US" altLang="nl-NL"/>
              <a:t>Homogeen (prijs is belangrijkst)</a:t>
            </a:r>
          </a:p>
          <a:p>
            <a:pPr lvl="1">
              <a:tabLst>
                <a:tab pos="7339013" algn="r"/>
              </a:tabLst>
            </a:pPr>
            <a:r>
              <a:rPr lang="en-US" altLang="nl-NL"/>
              <a:t>Heterogeen (eigenschappen zijn belangrijkst)</a:t>
            </a:r>
          </a:p>
          <a:p>
            <a:pPr>
              <a:tabLst>
                <a:tab pos="7339013" algn="r"/>
              </a:tabLst>
            </a:pPr>
            <a:r>
              <a:rPr lang="en-US" altLang="nl-NL"/>
              <a:t>Uitzonderlijke aankopen	 </a:t>
            </a:r>
            <a:r>
              <a:rPr lang="en-US" altLang="nl-NL">
                <a:solidFill>
                  <a:schemeClr val="accent1"/>
                </a:solidFill>
              </a:rPr>
              <a:t>(specialty goods)</a:t>
            </a:r>
            <a:endParaRPr lang="nl-NL" altLang="nl-NL">
              <a:solidFill>
                <a:schemeClr val="accent1"/>
              </a:solidFill>
            </a:endParaRPr>
          </a:p>
        </p:txBody>
      </p:sp>
      <p:grpSp>
        <p:nvGrpSpPr>
          <p:cNvPr id="78858" name="Group 10">
            <a:extLst>
              <a:ext uri="{FF2B5EF4-FFF2-40B4-BE49-F238E27FC236}">
                <a16:creationId xmlns:a16="http://schemas.microsoft.com/office/drawing/2014/main" id="{AB7093FD-1BC6-453B-892E-F8612D7C19DC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5105400"/>
            <a:ext cx="7162800" cy="1428750"/>
            <a:chOff x="816" y="3216"/>
            <a:chExt cx="4512" cy="900"/>
          </a:xfrm>
        </p:grpSpPr>
        <p:pic>
          <p:nvPicPr>
            <p:cNvPr id="9221" name="Picture 4" descr="rolex_masterpiece_watches01-face">
              <a:extLst>
                <a:ext uri="{FF2B5EF4-FFF2-40B4-BE49-F238E27FC236}">
                  <a16:creationId xmlns:a16="http://schemas.microsoft.com/office/drawing/2014/main" id="{0F51E2E3-41C0-41BF-8B0E-23DB88433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312"/>
              <a:ext cx="96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6" descr="pindakaas_116282d">
              <a:extLst>
                <a:ext uri="{FF2B5EF4-FFF2-40B4-BE49-F238E27FC236}">
                  <a16:creationId xmlns:a16="http://schemas.microsoft.com/office/drawing/2014/main" id="{C8A14D91-F42A-4880-A689-E50879DAE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312"/>
              <a:ext cx="602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7" descr="Wasmachine">
              <a:extLst>
                <a:ext uri="{FF2B5EF4-FFF2-40B4-BE49-F238E27FC236}">
                  <a16:creationId xmlns:a16="http://schemas.microsoft.com/office/drawing/2014/main" id="{8BA74E86-C802-4060-A010-B197B71BA0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264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9" descr="ballLollies-thumb">
              <a:extLst>
                <a:ext uri="{FF2B5EF4-FFF2-40B4-BE49-F238E27FC236}">
                  <a16:creationId xmlns:a16="http://schemas.microsoft.com/office/drawing/2014/main" id="{9760FC32-8788-4AA4-8AC4-5D2C95F22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216"/>
              <a:ext cx="852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91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B1471-1B78-40A0-BE3A-C06E229FF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1065320"/>
          </a:xfrm>
        </p:spPr>
        <p:txBody>
          <a:bodyPr/>
          <a:lstStyle/>
          <a:p>
            <a:r>
              <a:rPr lang="nl-NL" dirty="0"/>
              <a:t>Marktvormen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841BED-B89E-43CF-8933-E872939E11D7}"/>
              </a:ext>
            </a:extLst>
          </p:cNvPr>
          <p:cNvSpPr txBox="1"/>
          <p:nvPr/>
        </p:nvSpPr>
        <p:spPr>
          <a:xfrm>
            <a:off x="593673" y="1736493"/>
            <a:ext cx="10396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Monopolie                                                                                                 1                                                           1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Monopolistische concurrentie                                             heterogeen                                  veel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Oligopolie                                                                                            heterogeen                                  weinig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Volkomen concurrentie                                                            homogeen                                     veel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298463C-782D-4860-A219-83EC1420A601}"/>
              </a:ext>
            </a:extLst>
          </p:cNvPr>
          <p:cNvSpPr txBox="1"/>
          <p:nvPr/>
        </p:nvSpPr>
        <p:spPr>
          <a:xfrm>
            <a:off x="685801" y="1216241"/>
            <a:ext cx="1030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                                                                       Product                                         aanbieders</a:t>
            </a:r>
          </a:p>
        </p:txBody>
      </p:sp>
    </p:spTree>
    <p:extLst>
      <p:ext uri="{BB962C8B-B14F-4D97-AF65-F5344CB8AC3E}">
        <p14:creationId xmlns:p14="http://schemas.microsoft.com/office/powerpoint/2010/main" val="15185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5DF27A86-8707-45A9-B195-FDDBE5450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Boston-Analyse</a:t>
            </a:r>
          </a:p>
        </p:txBody>
      </p:sp>
      <p:sp>
        <p:nvSpPr>
          <p:cNvPr id="19459" name="Tekstvak 5">
            <a:extLst>
              <a:ext uri="{FF2B5EF4-FFF2-40B4-BE49-F238E27FC236}">
                <a16:creationId xmlns:a16="http://schemas.microsoft.com/office/drawing/2014/main" id="{A0803480-7255-4509-A49E-4583E9BB0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5867400"/>
            <a:ext cx="64087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900">
                <a:hlinkClick r:id="rId2" tooltip="http://joule4jou.blogspot.com/2015/03/quest-3-swot-met-verwerking-van-feedback.html"/>
              </a:rPr>
              <a:t>Deze foto</a:t>
            </a:r>
            <a:r>
              <a:rPr lang="nl-NL" altLang="nl-NL" sz="900"/>
              <a:t> van Onbekende auteur is gelicentieerd onder </a:t>
            </a:r>
            <a:r>
              <a:rPr lang="nl-NL" altLang="nl-NL" sz="900">
                <a:hlinkClick r:id="rId3" tooltip="https://creativecommons.org/licenses/by-sa/4.0/"/>
              </a:rPr>
              <a:t>CC BY-SA</a:t>
            </a:r>
            <a:endParaRPr lang="nl-NL" altLang="nl-NL" sz="900"/>
          </a:p>
        </p:txBody>
      </p:sp>
      <p:pic>
        <p:nvPicPr>
          <p:cNvPr id="19460" name="Picture 2" descr="http://gtwebmarque.com/wikis/gtwm/images/9/9d/Boston_Matrix.gif">
            <a:extLst>
              <a:ext uri="{FF2B5EF4-FFF2-40B4-BE49-F238E27FC236}">
                <a16:creationId xmlns:a16="http://schemas.microsoft.com/office/drawing/2014/main" id="{2F5B6F3D-EDC2-4231-B546-E1F25488A9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8" y="1401764"/>
            <a:ext cx="6985000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http://gtwebmarque.com/wikis/gtwm/images/9/9d/Boston_Matrix.gif">
            <a:extLst>
              <a:ext uri="{FF2B5EF4-FFF2-40B4-BE49-F238E27FC236}">
                <a16:creationId xmlns:a16="http://schemas.microsoft.com/office/drawing/2014/main" id="{29779EFA-2061-46C7-BA19-2ABE2D854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666875"/>
            <a:ext cx="6985000" cy="378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3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47058-3BDF-4828-BD63-61F24D40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Anshoff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AE21245-F0B5-45FD-9AC0-9E77B57A6CAF}"/>
              </a:ext>
            </a:extLst>
          </p:cNvPr>
          <p:cNvSpPr txBox="1"/>
          <p:nvPr/>
        </p:nvSpPr>
        <p:spPr>
          <a:xfrm>
            <a:off x="887767" y="1837765"/>
            <a:ext cx="9543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Het </a:t>
            </a:r>
            <a:r>
              <a:rPr lang="nl-NL" sz="4000" b="1" dirty="0" err="1"/>
              <a:t>Ansoff</a:t>
            </a:r>
            <a:r>
              <a:rPr lang="nl-NL" sz="4000" b="1" dirty="0"/>
              <a:t>-model</a:t>
            </a:r>
            <a:r>
              <a:rPr lang="nl-NL" sz="4000" dirty="0"/>
              <a:t> of de </a:t>
            </a:r>
            <a:r>
              <a:rPr lang="nl-NL" sz="4000" dirty="0" err="1"/>
              <a:t>Ansoff</a:t>
            </a:r>
            <a:r>
              <a:rPr lang="nl-NL" sz="4000" dirty="0"/>
              <a:t> product-marktmatrix is een strategisch hulpmiddel bij het formuleren van </a:t>
            </a:r>
            <a:r>
              <a:rPr lang="nl-NL" sz="4000" dirty="0">
                <a:solidFill>
                  <a:srgbClr val="FF0000"/>
                </a:solidFill>
              </a:rPr>
              <a:t>groeistrategieën. </a:t>
            </a:r>
          </a:p>
        </p:txBody>
      </p:sp>
    </p:spTree>
    <p:extLst>
      <p:ext uri="{BB962C8B-B14F-4D97-AF65-F5344CB8AC3E}">
        <p14:creationId xmlns:p14="http://schemas.microsoft.com/office/powerpoint/2010/main" val="2439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B004D-7FED-4755-850B-B7876E14D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Anshoff</a:t>
            </a:r>
            <a:r>
              <a:rPr lang="nl-NL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72DAD0-9FE4-45F5-A0B3-EA39CC87BDA0}"/>
              </a:ext>
            </a:extLst>
          </p:cNvPr>
          <p:cNvSpPr txBox="1"/>
          <p:nvPr/>
        </p:nvSpPr>
        <p:spPr>
          <a:xfrm>
            <a:off x="870012" y="2059618"/>
            <a:ext cx="971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5400" dirty="0">
                <a:hlinkClick r:id="rId2"/>
              </a:rPr>
              <a:t>filmpje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24414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Afbeelding met gebouw, baksteen, muur, bouwmateriaal&#10;&#10;Beschrijving is gegenereerd met zeer hoge betrouwbaarheid">
            <a:extLst>
              <a:ext uri="{FF2B5EF4-FFF2-40B4-BE49-F238E27FC236}">
                <a16:creationId xmlns:a16="http://schemas.microsoft.com/office/drawing/2014/main" id="{4C886762-16F0-4868-B83A-2617462141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3" name="Picture 82" descr="Afbeelding met gebouw, baksteen, muur, bouwmateriaal&#10;&#10;Beschrijving is gegenereerd met zeer hoge betrouwbaarheid">
            <a:extLst>
              <a:ext uri="{FF2B5EF4-FFF2-40B4-BE49-F238E27FC236}">
                <a16:creationId xmlns:a16="http://schemas.microsoft.com/office/drawing/2014/main" id="{F793411C-A1D8-450D-9561-24C75D6D73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CD4E68FE-D0E7-4AC4-9D37-BC9A10E710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9F958711-6F0F-4DAF-B6D7-38676273C0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0A5978-229F-41F1-B213-A2B43E442D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022DB94-BA9F-403F-85B2-FD0A22CAD1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D43839F-D746-4BD2-AF83-A2D59C1718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DA23A1-B8EF-4085-92B3-521C6C86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100"/>
              <a:t>Hoe ziet het Ansoff matrix eruit?</a:t>
            </a:r>
          </a:p>
        </p:txBody>
      </p:sp>
      <p:pic>
        <p:nvPicPr>
          <p:cNvPr id="18" name="Afbeelding 17" descr="Afbeeldingsresultaat voor ansoff groeimatrix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06" y="389300"/>
            <a:ext cx="7060196" cy="619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0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899FC-483A-4ED5-BB87-5C7BA94C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Maak een marketinganalyse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6E81946-E469-4894-8A3D-D6D910AFD534}"/>
              </a:ext>
            </a:extLst>
          </p:cNvPr>
          <p:cNvSpPr txBox="1"/>
          <p:nvPr/>
        </p:nvSpPr>
        <p:spPr>
          <a:xfrm>
            <a:off x="870012" y="1837765"/>
            <a:ext cx="10212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3600" dirty="0"/>
              <a:t>Knip een advertentie </a:t>
            </a:r>
            <a:r>
              <a:rPr lang="nl-NL" altLang="nl-NL" sz="3600" dirty="0" smtClean="0"/>
              <a:t>van een willekeurig bedrijf uit</a:t>
            </a:r>
            <a:endParaRPr lang="nl-NL" altLang="nl-NL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3600" dirty="0" smtClean="0"/>
              <a:t>Probeer </a:t>
            </a:r>
            <a:r>
              <a:rPr lang="nl-NL" altLang="nl-NL" sz="3600" dirty="0"/>
              <a:t>zo goed mogelijk te analyseren welke marketingstrategie door het bedrijf is gevolgd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3600" dirty="0"/>
              <a:t>Werk in een groepje van 2 /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3600" dirty="0"/>
              <a:t>Presenteer je </a:t>
            </a:r>
            <a:r>
              <a:rPr lang="nl-NL" altLang="nl-NL" sz="3600" dirty="0" smtClean="0"/>
              <a:t>analyse</a:t>
            </a:r>
            <a:endParaRPr lang="nl-NL" altLang="nl-NL" sz="3600" dirty="0"/>
          </a:p>
        </p:txBody>
      </p:sp>
    </p:spTree>
    <p:extLst>
      <p:ext uri="{BB962C8B-B14F-4D97-AF65-F5344CB8AC3E}">
        <p14:creationId xmlns:p14="http://schemas.microsoft.com/office/powerpoint/2010/main" val="32348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301</TotalTime>
  <Words>154</Words>
  <Application>Microsoft Office PowerPoint</Application>
  <PresentationFormat>Breedbeeld</PresentationFormat>
  <Paragraphs>54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Impact</vt:lpstr>
      <vt:lpstr>Times New Roman</vt:lpstr>
      <vt:lpstr>Wingdings</vt:lpstr>
      <vt:lpstr>Belangrijke gebeurtenis</vt:lpstr>
      <vt:lpstr>Marketing les 5 vervolg p1</vt:lpstr>
      <vt:lpstr>Wat gaan we doen? </vt:lpstr>
      <vt:lpstr>Koopinspanning</vt:lpstr>
      <vt:lpstr>Marktvormen</vt:lpstr>
      <vt:lpstr>Boston-Analyse</vt:lpstr>
      <vt:lpstr>Anshoff</vt:lpstr>
      <vt:lpstr>Anshoff </vt:lpstr>
      <vt:lpstr>Hoe ziet het Ansoff matrix eruit?</vt:lpstr>
      <vt:lpstr>Maak een marketinganalyse</vt:lpstr>
      <vt:lpstr>Besteed aandacht 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les 4</dc:title>
  <dc:creator>José Kamphuis</dc:creator>
  <cp:lastModifiedBy>Géraar de Jong</cp:lastModifiedBy>
  <cp:revision>15</cp:revision>
  <cp:lastPrinted>2019-01-17T08:29:59Z</cp:lastPrinted>
  <dcterms:created xsi:type="dcterms:W3CDTF">2017-11-26T15:53:09Z</dcterms:created>
  <dcterms:modified xsi:type="dcterms:W3CDTF">2019-01-17T08:39:29Z</dcterms:modified>
</cp:coreProperties>
</file>